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0" r:id="rId3"/>
    <p:sldId id="257" r:id="rId4"/>
    <p:sldId id="258" r:id="rId5"/>
    <p:sldId id="259" r:id="rId6"/>
    <p:sldId id="261" r:id="rId7"/>
    <p:sldId id="262" r:id="rId8"/>
    <p:sldId id="263" r:id="rId9"/>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1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pl-PL"/>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pl-PL"/>
          </a:p>
        </p:txBody>
      </p:sp>
      <p:sp>
        <p:nvSpPr>
          <p:cNvPr id="819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pl-PL"/>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2A01D43-E9CE-4FE1-A63A-CDE882168ECC}" type="slidenum">
              <a:rPr lang="pl-PL"/>
              <a:pPr/>
              <a:t>‹#›</a:t>
            </a:fld>
            <a:endParaRPr lang="pl-P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A3128E-CEFA-4E2B-A310-7837C194FAE4}" type="slidenum">
              <a:rPr lang="pl-PL"/>
              <a:pPr/>
              <a:t>1</a:t>
            </a:fld>
            <a:endParaRPr lang="pl-PL"/>
          </a:p>
        </p:txBody>
      </p:sp>
      <p:sp>
        <p:nvSpPr>
          <p:cNvPr id="9218" name="Rectangle 2"/>
          <p:cNvSpPr>
            <a:spLocks noRo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3017BAC5-E45C-4684-9186-59B0DE26B9A0}" type="slidenum">
              <a:rPr lang="pl-PL"/>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9D704636-A81B-455D-8CCA-859B6000036A}" type="slidenum">
              <a:rPr lang="pl-PL"/>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A8515954-0A92-4E9B-B0C5-2CED5DD66FFE}" type="slidenum">
              <a:rPr lang="pl-PL"/>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A8A54E8B-D425-422B-A8A7-4C45145064DB}" type="slidenum">
              <a:rPr lang="pl-PL"/>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9A2070A7-4889-4A07-8E28-BE0C85B0BD29}" type="slidenum">
              <a:rPr lang="pl-PL"/>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750026FD-7E34-4C1F-A5E7-B9F31EDFC084}" type="slidenum">
              <a:rPr lang="pl-PL"/>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lvl1pPr>
              <a:defRPr/>
            </a:lvl1pPr>
          </a:lstStyle>
          <a:p>
            <a:endParaRPr lang="pl-PL"/>
          </a:p>
        </p:txBody>
      </p:sp>
      <p:sp>
        <p:nvSpPr>
          <p:cNvPr id="8" name="Symbol zastępczy stopki 7"/>
          <p:cNvSpPr>
            <a:spLocks noGrp="1"/>
          </p:cNvSpPr>
          <p:nvPr>
            <p:ph type="ftr" sz="quarter" idx="11"/>
          </p:nvPr>
        </p:nvSpPr>
        <p:spPr/>
        <p:txBody>
          <a:bodyPr/>
          <a:lstStyle>
            <a:lvl1pPr>
              <a:defRPr/>
            </a:lvl1pPr>
          </a:lstStyle>
          <a:p>
            <a:endParaRPr lang="pl-PL"/>
          </a:p>
        </p:txBody>
      </p:sp>
      <p:sp>
        <p:nvSpPr>
          <p:cNvPr id="9" name="Symbol zastępczy numeru slajdu 8"/>
          <p:cNvSpPr>
            <a:spLocks noGrp="1"/>
          </p:cNvSpPr>
          <p:nvPr>
            <p:ph type="sldNum" sz="quarter" idx="12"/>
          </p:nvPr>
        </p:nvSpPr>
        <p:spPr/>
        <p:txBody>
          <a:bodyPr/>
          <a:lstStyle>
            <a:lvl1pPr>
              <a:defRPr/>
            </a:lvl1pPr>
          </a:lstStyle>
          <a:p>
            <a:fld id="{D8E7056E-F1B0-41FD-A145-3859E777B76A}" type="slidenum">
              <a:rPr lang="pl-PL"/>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lvl1pPr>
              <a:defRPr/>
            </a:lvl1pPr>
          </a:lstStyle>
          <a:p>
            <a:endParaRPr lang="pl-PL"/>
          </a:p>
        </p:txBody>
      </p:sp>
      <p:sp>
        <p:nvSpPr>
          <p:cNvPr id="4" name="Symbol zastępczy stopki 3"/>
          <p:cNvSpPr>
            <a:spLocks noGrp="1"/>
          </p:cNvSpPr>
          <p:nvPr>
            <p:ph type="ftr" sz="quarter" idx="11"/>
          </p:nvPr>
        </p:nvSpPr>
        <p:spPr/>
        <p:txBody>
          <a:bodyPr/>
          <a:lstStyle>
            <a:lvl1pPr>
              <a:defRPr/>
            </a:lvl1pPr>
          </a:lstStyle>
          <a:p>
            <a:endParaRPr lang="pl-PL"/>
          </a:p>
        </p:txBody>
      </p:sp>
      <p:sp>
        <p:nvSpPr>
          <p:cNvPr id="5" name="Symbol zastępczy numeru slajdu 4"/>
          <p:cNvSpPr>
            <a:spLocks noGrp="1"/>
          </p:cNvSpPr>
          <p:nvPr>
            <p:ph type="sldNum" sz="quarter" idx="12"/>
          </p:nvPr>
        </p:nvSpPr>
        <p:spPr/>
        <p:txBody>
          <a:bodyPr/>
          <a:lstStyle>
            <a:lvl1pPr>
              <a:defRPr/>
            </a:lvl1pPr>
          </a:lstStyle>
          <a:p>
            <a:fld id="{7A6DFBF8-9C7A-42EA-AE83-E7D1A53011FE}" type="slidenum">
              <a:rPr lang="pl-PL"/>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lvl1pPr>
          </a:lstStyle>
          <a:p>
            <a:endParaRPr lang="pl-PL"/>
          </a:p>
        </p:txBody>
      </p:sp>
      <p:sp>
        <p:nvSpPr>
          <p:cNvPr id="3" name="Symbol zastępczy stopki 2"/>
          <p:cNvSpPr>
            <a:spLocks noGrp="1"/>
          </p:cNvSpPr>
          <p:nvPr>
            <p:ph type="ftr" sz="quarter" idx="11"/>
          </p:nvPr>
        </p:nvSpPr>
        <p:spPr/>
        <p:txBody>
          <a:bodyPr/>
          <a:lstStyle>
            <a:lvl1pPr>
              <a:defRPr/>
            </a:lvl1pPr>
          </a:lstStyle>
          <a:p>
            <a:endParaRPr lang="pl-PL"/>
          </a:p>
        </p:txBody>
      </p:sp>
      <p:sp>
        <p:nvSpPr>
          <p:cNvPr id="4" name="Symbol zastępczy numeru slajdu 3"/>
          <p:cNvSpPr>
            <a:spLocks noGrp="1"/>
          </p:cNvSpPr>
          <p:nvPr>
            <p:ph type="sldNum" sz="quarter" idx="12"/>
          </p:nvPr>
        </p:nvSpPr>
        <p:spPr/>
        <p:txBody>
          <a:bodyPr/>
          <a:lstStyle>
            <a:lvl1pPr>
              <a:defRPr/>
            </a:lvl1pPr>
          </a:lstStyle>
          <a:p>
            <a:fld id="{B9CABD3C-4C99-4BE2-96BE-80A03054B628}" type="slidenum">
              <a:rPr lang="pl-PL"/>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2162E06C-B711-40D8-BA8E-F0B05D41068E}" type="slidenum">
              <a:rPr lang="pl-PL"/>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796F3418-502D-4CCF-8095-103F79687145}" type="slidenum">
              <a:rPr lang="pl-PL"/>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l-PL" smtClean="0"/>
              <a:t>Kliknij, aby edytować styl wzorca tytułu</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pl-P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pl-P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F8110BB-E5BD-46C0-9B29-3A43313D10A3}" type="slidenum">
              <a:rPr lang="pl-PL"/>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Dokument_programu_Microsoft_Office_Word_97_20031.doc"/><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Dokument_programu_Microsoft_Office_Word_97_20032.doc"/><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2306638"/>
          </a:xfrm>
        </p:spPr>
        <p:txBody>
          <a:bodyPr/>
          <a:lstStyle/>
          <a:p>
            <a:r>
              <a:rPr lang="pl-PL" b="1"/>
              <a:t>SZKOLNE KOŁO CARITAS</a:t>
            </a:r>
          </a:p>
        </p:txBody>
      </p:sp>
      <p:sp>
        <p:nvSpPr>
          <p:cNvPr id="2053" name="Text Box 5"/>
          <p:cNvSpPr txBox="1">
            <a:spLocks noChangeArrowheads="1"/>
          </p:cNvSpPr>
          <p:nvPr/>
        </p:nvSpPr>
        <p:spPr bwMode="auto">
          <a:xfrm>
            <a:off x="1887538" y="5032375"/>
            <a:ext cx="184150" cy="366713"/>
          </a:xfrm>
          <a:prstGeom prst="rect">
            <a:avLst/>
          </a:prstGeom>
          <a:noFill/>
          <a:ln w="9525">
            <a:noFill/>
            <a:miter lim="800000"/>
            <a:headEnd/>
            <a:tailEnd/>
          </a:ln>
          <a:effectLst/>
        </p:spPr>
        <p:txBody>
          <a:bodyPr wrap="none">
            <a:spAutoFit/>
          </a:bodyPr>
          <a:lstStyle/>
          <a:p>
            <a:endParaRPr lang="pl-PL"/>
          </a:p>
        </p:txBody>
      </p:sp>
      <p:pic>
        <p:nvPicPr>
          <p:cNvPr id="2054" name="Picture 6" descr="Caritas_nowe_logo_CMYK-male"/>
          <p:cNvPicPr>
            <a:picLocks noChangeAspect="1" noChangeArrowheads="1"/>
          </p:cNvPicPr>
          <p:nvPr/>
        </p:nvPicPr>
        <p:blipFill>
          <a:blip r:embed="rId3"/>
          <a:srcRect/>
          <a:stretch>
            <a:fillRect/>
          </a:stretch>
        </p:blipFill>
        <p:spPr bwMode="auto">
          <a:xfrm>
            <a:off x="4067175" y="692150"/>
            <a:ext cx="804863" cy="1003300"/>
          </a:xfrm>
          <a:prstGeom prst="rect">
            <a:avLst/>
          </a:prstGeom>
          <a:noFill/>
          <a:ln w="9525">
            <a:noFill/>
            <a:miter lim="800000"/>
            <a:headEnd/>
            <a:tailEnd/>
          </a:ln>
        </p:spPr>
      </p:pic>
      <p:sp>
        <p:nvSpPr>
          <p:cNvPr id="2055" name="Text Box 7"/>
          <p:cNvSpPr txBox="1">
            <a:spLocks noChangeArrowheads="1"/>
          </p:cNvSpPr>
          <p:nvPr/>
        </p:nvSpPr>
        <p:spPr bwMode="auto">
          <a:xfrm>
            <a:off x="468313" y="5084763"/>
            <a:ext cx="3959225" cy="366712"/>
          </a:xfrm>
          <a:prstGeom prst="rect">
            <a:avLst/>
          </a:prstGeom>
          <a:noFill/>
          <a:ln w="9525">
            <a:noFill/>
            <a:miter lim="800000"/>
            <a:headEnd/>
            <a:tailEnd/>
          </a:ln>
          <a:effectLst/>
        </p:spPr>
        <p:txBody>
          <a:bodyPr>
            <a:spAutoFit/>
          </a:bodyPr>
          <a:lstStyle/>
          <a:p>
            <a:pPr>
              <a:spcBef>
                <a:spcPct val="50000"/>
              </a:spcBef>
            </a:pPr>
            <a:r>
              <a:rPr lang="pl-PL"/>
              <a:t>Warszawa, 11.05.2015 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pl-PL" sz="2800" b="1">
                <a:solidFill>
                  <a:srgbClr val="FF0000"/>
                </a:solidFill>
                <a:latin typeface="Tahoma" pitchFamily="34" charset="0"/>
              </a:rPr>
              <a:t>SZKOLNE KOŁO CARITAS - DEFINICJA</a:t>
            </a:r>
          </a:p>
        </p:txBody>
      </p:sp>
      <p:sp>
        <p:nvSpPr>
          <p:cNvPr id="11267" name="Rectangle 3"/>
          <p:cNvSpPr>
            <a:spLocks noGrp="1" noChangeArrowheads="1"/>
          </p:cNvSpPr>
          <p:nvPr>
            <p:ph type="body" idx="1"/>
          </p:nvPr>
        </p:nvSpPr>
        <p:spPr>
          <a:xfrm>
            <a:off x="457200" y="1268413"/>
            <a:ext cx="8229600" cy="4857750"/>
          </a:xfrm>
        </p:spPr>
        <p:txBody>
          <a:bodyPr/>
          <a:lstStyle/>
          <a:p>
            <a:pPr>
              <a:lnSpc>
                <a:spcPct val="80000"/>
              </a:lnSpc>
            </a:pPr>
            <a:r>
              <a:rPr lang="pl-PL" sz="1400">
                <a:latin typeface="Tahoma" pitchFamily="34" charset="0"/>
              </a:rPr>
              <a:t>Szkolne Koło Caritas (SKC) jest organizacją uczniowską, która włącza się na zasadzie wolontariatu w działalność charytatywną, opiekuńczą i wychowawczą prowadzoną przez Caritas. SKC mogą powstawać w szkołach podstawowych, w gimnazjach i w szkołach średnich. Spełniają one ważną rolę w pracy wychowawczej szkoły. Ich fundament działania opiera się na autentycznym zaangażowaniu młodzieży na rzecz potrzebujących, na wzajemnym zaufaniu, współodpowiedzialności i pracy zespołowej. </a:t>
            </a:r>
          </a:p>
          <a:p>
            <a:pPr>
              <a:lnSpc>
                <a:spcPct val="80000"/>
              </a:lnSpc>
            </a:pPr>
            <a:endParaRPr lang="pl-PL" sz="1400">
              <a:latin typeface="Tahoma" pitchFamily="34" charset="0"/>
            </a:endParaRPr>
          </a:p>
          <a:p>
            <a:pPr>
              <a:lnSpc>
                <a:spcPct val="80000"/>
              </a:lnSpc>
            </a:pPr>
            <a:r>
              <a:rPr lang="pl-PL" sz="1400">
                <a:latin typeface="Tahoma" pitchFamily="34" charset="0"/>
              </a:rPr>
              <a:t>Tworząc SKC mamy do czynienia z sytuacją, w której organizacja Kościoła Katolickiego (kościelna jednostka prawna) wkracza w specyficzną strefę, regulowaną przez prawo oświatowe. W związku z tym musi ona poddać reżimowi tego prawa, zgodnie z art. 19 Konkordatu „RP uznaje prawo wiernych do zrzeszania się zgodnie z prawem kanonicznym i w celach określonych w tym prawie. Jeżeli te zrzeszenia poprzez swoją działalność wkraczają w sferę regulowaną prawem polskim, podlegają także temu prawu”.</a:t>
            </a:r>
          </a:p>
          <a:p>
            <a:pPr>
              <a:lnSpc>
                <a:spcPct val="80000"/>
              </a:lnSpc>
            </a:pPr>
            <a:endParaRPr lang="pl-PL" sz="1400">
              <a:latin typeface="Tahoma" pitchFamily="34" charset="0"/>
            </a:endParaRPr>
          </a:p>
          <a:p>
            <a:pPr>
              <a:lnSpc>
                <a:spcPct val="80000"/>
              </a:lnSpc>
            </a:pPr>
            <a:r>
              <a:rPr lang="pl-PL" sz="1400">
                <a:latin typeface="Tahoma" pitchFamily="34" charset="0"/>
              </a:rPr>
              <a:t>Podstawa prawna działalności SKC:</a:t>
            </a:r>
          </a:p>
          <a:p>
            <a:pPr>
              <a:lnSpc>
                <a:spcPct val="80000"/>
              </a:lnSpc>
              <a:buFontTx/>
              <a:buNone/>
            </a:pPr>
            <a:r>
              <a:rPr lang="pl-PL" sz="1400">
                <a:latin typeface="Tahoma" pitchFamily="34" charset="0"/>
              </a:rPr>
              <a:t>	- Konwencja o Prawach Dziecka z dnia 20 listopada 1989 r.</a:t>
            </a:r>
          </a:p>
          <a:p>
            <a:pPr>
              <a:lnSpc>
                <a:spcPct val="80000"/>
              </a:lnSpc>
              <a:buFontTx/>
              <a:buNone/>
            </a:pPr>
            <a:r>
              <a:rPr lang="pl-PL" sz="1400">
                <a:latin typeface="Tahoma" pitchFamily="34" charset="0"/>
              </a:rPr>
              <a:t>	- Ustawa o systemie oświaty z dnia 7 września 1991 r.</a:t>
            </a:r>
          </a:p>
          <a:p>
            <a:pPr>
              <a:lnSpc>
                <a:spcPct val="80000"/>
              </a:lnSpc>
              <a:buFontTx/>
              <a:buNone/>
            </a:pPr>
            <a:r>
              <a:rPr lang="pl-PL" sz="1400">
                <a:latin typeface="Tahoma" pitchFamily="34" charset="0"/>
              </a:rPr>
              <a:t>	- Rozporządzenie MENiS z dnia 21 maja 2001 r. w sprawie ramowych statutów publicznego   przedszkola oraz publicznych szkół</a:t>
            </a:r>
          </a:p>
          <a:p>
            <a:pPr>
              <a:lnSpc>
                <a:spcPct val="80000"/>
              </a:lnSpc>
              <a:buFontTx/>
              <a:buNone/>
            </a:pPr>
            <a:r>
              <a:rPr lang="pl-PL" sz="1400">
                <a:latin typeface="Tahoma" pitchFamily="34" charset="0"/>
              </a:rPr>
              <a:t>	- Rozporządzenie Ministra Edukacji Narodowej z dnia 23 grudnia 2008 r. w sprawie podstawy programowej wychowania przedszkolnego i kształcenia ogólnego w poszczególnych typach szkół</a:t>
            </a:r>
          </a:p>
          <a:p>
            <a:pPr>
              <a:lnSpc>
                <a:spcPct val="80000"/>
              </a:lnSpc>
              <a:buFontTx/>
              <a:buNone/>
            </a:pPr>
            <a:r>
              <a:rPr lang="pl-PL" sz="1400">
                <a:latin typeface="Tahoma" pitchFamily="34" charset="0"/>
              </a:rPr>
              <a:t>	- Ustawa z dnia 24 kwietnia 2003 r. o działalności pożytku publicznego i o wolontariacie</a:t>
            </a:r>
          </a:p>
          <a:p>
            <a:pPr>
              <a:lnSpc>
                <a:spcPct val="80000"/>
              </a:lnSpc>
              <a:buFontTx/>
              <a:buNone/>
            </a:pPr>
            <a:r>
              <a:rPr lang="pl-PL" sz="1400">
                <a:latin typeface="Tahoma" pitchFamily="34" charset="0"/>
              </a:rPr>
              <a:t>	- Statut Caritas diecezjalnej</a:t>
            </a:r>
          </a:p>
        </p:txBody>
      </p:sp>
      <p:pic>
        <p:nvPicPr>
          <p:cNvPr id="11268" name="Picture 4" descr="Caritas_nowe_logo_CMYK-male"/>
          <p:cNvPicPr>
            <a:picLocks noChangeAspect="1" noChangeArrowheads="1"/>
          </p:cNvPicPr>
          <p:nvPr/>
        </p:nvPicPr>
        <p:blipFill>
          <a:blip r:embed="rId2"/>
          <a:srcRect/>
          <a:stretch>
            <a:fillRect/>
          </a:stretch>
        </p:blipFill>
        <p:spPr bwMode="auto">
          <a:xfrm>
            <a:off x="4284663" y="5734050"/>
            <a:ext cx="804862" cy="10033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pl-PL" sz="2800" b="1">
                <a:solidFill>
                  <a:srgbClr val="FF0000"/>
                </a:solidFill>
                <a:latin typeface="Tahoma" pitchFamily="34" charset="0"/>
              </a:rPr>
              <a:t>W JAKI SPOSÓB POWOŁAĆ SZKOLNE KOŁO CARITAS?</a:t>
            </a:r>
          </a:p>
        </p:txBody>
      </p:sp>
      <p:sp>
        <p:nvSpPr>
          <p:cNvPr id="3075" name="Rectangle 3"/>
          <p:cNvSpPr>
            <a:spLocks noGrp="1" noChangeArrowheads="1"/>
          </p:cNvSpPr>
          <p:nvPr>
            <p:ph type="body" idx="1"/>
          </p:nvPr>
        </p:nvSpPr>
        <p:spPr>
          <a:xfrm>
            <a:off x="468313" y="1484313"/>
            <a:ext cx="8229600" cy="4670425"/>
          </a:xfrm>
        </p:spPr>
        <p:txBody>
          <a:bodyPr/>
          <a:lstStyle/>
          <a:p>
            <a:pPr marL="609600" indent="-609600">
              <a:lnSpc>
                <a:spcPct val="80000"/>
              </a:lnSpc>
            </a:pPr>
            <a:r>
              <a:rPr lang="pl-PL" sz="1500">
                <a:latin typeface="Tahoma" pitchFamily="34" charset="0"/>
              </a:rPr>
              <a:t>Uczniowie i nauczyciele chcący działać w Szkolnym Kole Caritas, zwracają się do dyrektora szkoły, aby wystąpił do Caritas diecezjalnej o powołanie Koła. </a:t>
            </a:r>
          </a:p>
          <a:p>
            <a:pPr marL="609600" indent="-609600">
              <a:lnSpc>
                <a:spcPct val="80000"/>
              </a:lnSpc>
            </a:pPr>
            <a:endParaRPr lang="pl-PL" sz="1500">
              <a:latin typeface="Tahoma" pitchFamily="34" charset="0"/>
            </a:endParaRPr>
          </a:p>
          <a:p>
            <a:pPr marL="609600" indent="-609600">
              <a:lnSpc>
                <a:spcPct val="80000"/>
              </a:lnSpc>
            </a:pPr>
            <a:endParaRPr lang="pl-PL" sz="1500">
              <a:latin typeface="Tahoma" pitchFamily="34" charset="0"/>
            </a:endParaRPr>
          </a:p>
          <a:p>
            <a:pPr marL="609600" indent="-609600">
              <a:lnSpc>
                <a:spcPct val="80000"/>
              </a:lnSpc>
            </a:pPr>
            <a:r>
              <a:rPr lang="pl-PL" sz="1500">
                <a:latin typeface="Tahoma" pitchFamily="34" charset="0"/>
              </a:rPr>
              <a:t>Dyrektor szkoły, po uzyskaniu pozytywnej opinii rady szkoły lub rady rodziców, występuje do Dyrektora Caritas danej diecezji z prośbą o powołanie Szkolnego Koła Caritas oraz informuje, kto będzie opiekunem koła, a także proponuje asystenta kościelnego (w zależności od diecezji). Poniżej przykładowy wniosek (Archidiecezja Białostocka).</a:t>
            </a:r>
          </a:p>
          <a:p>
            <a:pPr marL="609600" indent="-609600">
              <a:lnSpc>
                <a:spcPct val="80000"/>
              </a:lnSpc>
            </a:pPr>
            <a:endParaRPr lang="pl-PL" sz="1500">
              <a:latin typeface="Tahoma" pitchFamily="34" charset="0"/>
            </a:endParaRPr>
          </a:p>
          <a:p>
            <a:pPr marL="609600" indent="-609600">
              <a:lnSpc>
                <a:spcPct val="80000"/>
              </a:lnSpc>
            </a:pPr>
            <a:endParaRPr lang="pl-PL" sz="1500">
              <a:latin typeface="Tahoma" pitchFamily="34" charset="0"/>
            </a:endParaRPr>
          </a:p>
          <a:p>
            <a:pPr marL="609600" indent="-609600">
              <a:lnSpc>
                <a:spcPct val="80000"/>
              </a:lnSpc>
            </a:pPr>
            <a:endParaRPr lang="pl-PL" sz="1500">
              <a:latin typeface="Tahoma" pitchFamily="34" charset="0"/>
            </a:endParaRPr>
          </a:p>
          <a:p>
            <a:pPr marL="609600" indent="-609600">
              <a:lnSpc>
                <a:spcPct val="80000"/>
              </a:lnSpc>
            </a:pPr>
            <a:r>
              <a:rPr lang="pl-PL" sz="1500">
                <a:latin typeface="Tahoma" pitchFamily="34" charset="0"/>
              </a:rPr>
              <a:t>Dyrektor Caritas powołuje Szkolne Koło Caritas i nadaje mu regulamin. W Diecezji Rzeszowskiej regulamin nadawany jest przez ordynariusza. Poniżej przykładowy regulamin.</a:t>
            </a:r>
          </a:p>
          <a:p>
            <a:pPr marL="609600" indent="-609600">
              <a:lnSpc>
                <a:spcPct val="80000"/>
              </a:lnSpc>
            </a:pPr>
            <a:endParaRPr lang="pl-PL" sz="1500">
              <a:latin typeface="Tahoma" pitchFamily="34" charset="0"/>
            </a:endParaRPr>
          </a:p>
          <a:p>
            <a:pPr marL="609600" indent="-609600">
              <a:lnSpc>
                <a:spcPct val="80000"/>
              </a:lnSpc>
            </a:pPr>
            <a:endParaRPr lang="pl-PL" sz="1500">
              <a:latin typeface="Tahoma" pitchFamily="34" charset="0"/>
            </a:endParaRPr>
          </a:p>
          <a:p>
            <a:pPr marL="609600" indent="-609600">
              <a:lnSpc>
                <a:spcPct val="80000"/>
              </a:lnSpc>
            </a:pPr>
            <a:r>
              <a:rPr lang="pl-PL" sz="1500">
                <a:latin typeface="Tahoma" pitchFamily="34" charset="0"/>
              </a:rPr>
              <a:t>Może również odbyć się uroczysta inauguracja koła połączona z wręczeniem legitymacji członkowskich w dniu ustalonym przez Dyrektora Caritas (np. w Niedzielę Miłosierdzia Bożego, Światowy Dzień Wolontariusza lub w innym ustalonym terminie).  </a:t>
            </a:r>
          </a:p>
          <a:p>
            <a:pPr marL="609600" indent="-609600">
              <a:lnSpc>
                <a:spcPct val="80000"/>
              </a:lnSpc>
            </a:pPr>
            <a:endParaRPr lang="pl-PL" sz="1500">
              <a:latin typeface="Tahoma" pitchFamily="34" charset="0"/>
            </a:endParaRPr>
          </a:p>
        </p:txBody>
      </p:sp>
      <p:graphicFrame>
        <p:nvGraphicFramePr>
          <p:cNvPr id="3078" name="Object 6"/>
          <p:cNvGraphicFramePr>
            <a:graphicFrameLocks noChangeAspect="1"/>
          </p:cNvGraphicFramePr>
          <p:nvPr/>
        </p:nvGraphicFramePr>
        <p:xfrm>
          <a:off x="2339975" y="3500438"/>
          <a:ext cx="669925" cy="565150"/>
        </p:xfrm>
        <a:graphic>
          <a:graphicData uri="http://schemas.openxmlformats.org/presentationml/2006/ole">
            <p:oleObj spid="_x0000_s3078" name="Dokument" showAsIcon="1" r:id="rId3" imgW="914400" imgH="771480" progId="Word.Document.8">
              <p:embed/>
            </p:oleObj>
          </a:graphicData>
        </a:graphic>
      </p:graphicFrame>
      <p:pic>
        <p:nvPicPr>
          <p:cNvPr id="3079" name="Picture 7" descr="Caritas_nowe_logo_CMYK-male"/>
          <p:cNvPicPr>
            <a:picLocks noChangeAspect="1" noChangeArrowheads="1"/>
          </p:cNvPicPr>
          <p:nvPr/>
        </p:nvPicPr>
        <p:blipFill>
          <a:blip r:embed="rId4"/>
          <a:srcRect/>
          <a:stretch>
            <a:fillRect/>
          </a:stretch>
        </p:blipFill>
        <p:spPr bwMode="auto">
          <a:xfrm>
            <a:off x="4284663" y="5734050"/>
            <a:ext cx="804862" cy="1003300"/>
          </a:xfrm>
          <a:prstGeom prst="rect">
            <a:avLst/>
          </a:prstGeom>
          <a:noFill/>
          <a:ln w="9525">
            <a:noFill/>
            <a:miter lim="800000"/>
            <a:headEnd/>
            <a:tailEnd/>
          </a:ln>
        </p:spPr>
      </p:pic>
      <p:graphicFrame>
        <p:nvGraphicFramePr>
          <p:cNvPr id="3080" name="Object 8"/>
          <p:cNvGraphicFramePr>
            <a:graphicFrameLocks noChangeAspect="1"/>
          </p:cNvGraphicFramePr>
          <p:nvPr/>
        </p:nvGraphicFramePr>
        <p:xfrm>
          <a:off x="2339975" y="4581525"/>
          <a:ext cx="669925" cy="565150"/>
        </p:xfrm>
        <a:graphic>
          <a:graphicData uri="http://schemas.openxmlformats.org/presentationml/2006/ole">
            <p:oleObj spid="_x0000_s3080" name="Dokument" showAsIcon="1" r:id="rId5" imgW="914400" imgH="771480" progId="Word.Document.8">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pl-PL" sz="2800" b="1">
                <a:solidFill>
                  <a:srgbClr val="FF0000"/>
                </a:solidFill>
                <a:latin typeface="Tahoma" pitchFamily="34" charset="0"/>
              </a:rPr>
              <a:t>STRUKTURA SKC</a:t>
            </a:r>
          </a:p>
        </p:txBody>
      </p:sp>
      <p:sp>
        <p:nvSpPr>
          <p:cNvPr id="4099" name="Rectangle 3"/>
          <p:cNvSpPr>
            <a:spLocks noGrp="1" noChangeArrowheads="1"/>
          </p:cNvSpPr>
          <p:nvPr>
            <p:ph type="body" idx="1"/>
          </p:nvPr>
        </p:nvSpPr>
        <p:spPr>
          <a:xfrm>
            <a:off x="457200" y="1773238"/>
            <a:ext cx="8229600" cy="4352925"/>
          </a:xfrm>
        </p:spPr>
        <p:txBody>
          <a:bodyPr/>
          <a:lstStyle/>
          <a:p>
            <a:pPr>
              <a:lnSpc>
                <a:spcPct val="80000"/>
              </a:lnSpc>
            </a:pPr>
            <a:r>
              <a:rPr lang="pl-PL" sz="2000">
                <a:latin typeface="Tahoma" pitchFamily="34" charset="0"/>
              </a:rPr>
              <a:t>Opiekun (nauczyciel)</a:t>
            </a:r>
          </a:p>
          <a:p>
            <a:pPr>
              <a:lnSpc>
                <a:spcPct val="80000"/>
              </a:lnSpc>
            </a:pPr>
            <a:r>
              <a:rPr lang="pl-PL" sz="2000">
                <a:latin typeface="Tahoma" pitchFamily="34" charset="0"/>
              </a:rPr>
              <a:t>Asystent kościelny (katecheta lub duszpasterz); w przypadku mniejszych diecezji zadanie asystenta, czyli nadzorowanie działalności Koła w imieniu Caritas może realizować inna powołana przez Dyrektora Caritas osoba, np. koordynator wolontariatu lub opiekun</a:t>
            </a:r>
          </a:p>
          <a:p>
            <a:pPr>
              <a:lnSpc>
                <a:spcPct val="80000"/>
              </a:lnSpc>
            </a:pPr>
            <a:r>
              <a:rPr lang="pl-PL" sz="2000">
                <a:latin typeface="Tahoma" pitchFamily="34" charset="0"/>
              </a:rPr>
              <a:t>Przewodniczący</a:t>
            </a:r>
          </a:p>
          <a:p>
            <a:pPr>
              <a:lnSpc>
                <a:spcPct val="80000"/>
              </a:lnSpc>
            </a:pPr>
            <a:r>
              <a:rPr lang="pl-PL" sz="2000">
                <a:latin typeface="Tahoma" pitchFamily="34" charset="0"/>
              </a:rPr>
              <a:t>Zastępca</a:t>
            </a:r>
          </a:p>
          <a:p>
            <a:pPr>
              <a:lnSpc>
                <a:spcPct val="80000"/>
              </a:lnSpc>
            </a:pPr>
            <a:r>
              <a:rPr lang="pl-PL" sz="2000">
                <a:latin typeface="Tahoma" pitchFamily="34" charset="0"/>
              </a:rPr>
              <a:t>Sekretarz</a:t>
            </a:r>
          </a:p>
          <a:p>
            <a:pPr>
              <a:lnSpc>
                <a:spcPct val="80000"/>
              </a:lnSpc>
            </a:pPr>
            <a:r>
              <a:rPr lang="pl-PL" sz="2000">
                <a:latin typeface="Tahoma" pitchFamily="34" charset="0"/>
              </a:rPr>
              <a:t>Skarbnik</a:t>
            </a:r>
          </a:p>
          <a:p>
            <a:pPr>
              <a:lnSpc>
                <a:spcPct val="80000"/>
              </a:lnSpc>
            </a:pPr>
            <a:endParaRPr lang="pl-PL" sz="2000">
              <a:latin typeface="Tahoma" pitchFamily="34" charset="0"/>
            </a:endParaRPr>
          </a:p>
        </p:txBody>
      </p:sp>
      <p:pic>
        <p:nvPicPr>
          <p:cNvPr id="4100" name="Picture 4" descr="Caritas_nowe_logo_CMYK-male"/>
          <p:cNvPicPr>
            <a:picLocks noChangeAspect="1" noChangeArrowheads="1"/>
          </p:cNvPicPr>
          <p:nvPr/>
        </p:nvPicPr>
        <p:blipFill>
          <a:blip r:embed="rId2"/>
          <a:srcRect/>
          <a:stretch>
            <a:fillRect/>
          </a:stretch>
        </p:blipFill>
        <p:spPr bwMode="auto">
          <a:xfrm>
            <a:off x="4427538" y="5734050"/>
            <a:ext cx="804862" cy="10033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pl-PL" sz="2800" b="1">
                <a:solidFill>
                  <a:srgbClr val="FF0000"/>
                </a:solidFill>
                <a:latin typeface="Tahoma" pitchFamily="34" charset="0"/>
              </a:rPr>
              <a:t>KTO MOŻE BYĆ CZŁONKIEM SKC?</a:t>
            </a:r>
          </a:p>
        </p:txBody>
      </p:sp>
      <p:sp>
        <p:nvSpPr>
          <p:cNvPr id="5123" name="Rectangle 3"/>
          <p:cNvSpPr>
            <a:spLocks noGrp="1" noChangeArrowheads="1"/>
          </p:cNvSpPr>
          <p:nvPr>
            <p:ph type="body" idx="1"/>
          </p:nvPr>
        </p:nvSpPr>
        <p:spPr>
          <a:xfrm>
            <a:off x="468313" y="1412875"/>
            <a:ext cx="8229600" cy="4741863"/>
          </a:xfrm>
        </p:spPr>
        <p:txBody>
          <a:bodyPr/>
          <a:lstStyle/>
          <a:p>
            <a:pPr>
              <a:buFontTx/>
              <a:buNone/>
            </a:pPr>
            <a:r>
              <a:rPr lang="pl-PL" sz="1500">
                <a:latin typeface="Tahoma" pitchFamily="34" charset="0"/>
              </a:rPr>
              <a:t>	Członkiem SKC może być każdy uczeń, który akceptuje zasady i misję opisaną w regulaminie. W Caritas Diecezji Rzeszowskiej członkiem SKC może być tylko członek Kościoła Katolickiego, natomiast współpracownikiem może być każdy, niezależnie od wyznania, albo nawet osoba niewierząca.</a:t>
            </a:r>
          </a:p>
          <a:p>
            <a:pPr>
              <a:buFontTx/>
              <a:buNone/>
            </a:pPr>
            <a:r>
              <a:rPr lang="pl-PL" sz="1500">
                <a:latin typeface="Tahoma" pitchFamily="34" charset="0"/>
              </a:rPr>
              <a:t>	W Archidiecezji Gdańskiej członkiem koła może być każdy uczeń szkoły podstawowej, gimnazjalnej bądź średniej, który włączył się w pracę koła jako kandydat i wyraża chęć pełnego w nim uczestnictwa poprzez wypełnianie obowiązków wynikających z regulaminu koła. Uczeń, zanim zostanie przyjęty do SKC, jest kandydatem na członka. Kandydaci na członków koła mają te same obowiązki co członkowie oraz prawo uczestniczenia w działalności koła. Przyjęcie w poczet kandydatów dokonuje Zarząd Koła na wniosek ubiegającego się o członkostwo. Uznania za członka koła dokonuje Zarząd Koła na wniosek ubiegającego się, za zgodą rodziców (dla kandydata poniżej 18 roku życia), po półrocznym okresie kandydackim. Okres kandydacki może ulec skróceniu decyzją Zarządu Koła. </a:t>
            </a:r>
          </a:p>
          <a:p>
            <a:pPr>
              <a:buFontTx/>
              <a:buNone/>
            </a:pPr>
            <a:r>
              <a:rPr lang="pl-PL" sz="1500">
                <a:latin typeface="Tahoma" pitchFamily="34" charset="0"/>
              </a:rPr>
              <a:t>	Członkowie SKC mają obowiązek żyć i pracować zgodnie z zasadami miłości bliźniego, dążyć do urzeczywistnienia w sobie pełni miłosierdzia chrześcijańskiego, dbać o dobre imię szkoły i SKC, troszczyć się o rozwój SKC, wykonywać prace podejmowane przez SKC, uczestniczyć w zebraniach SKC. Obowiązkiem członka SKC jest również realizacja misji SKC, czyli budowanie cywilizacji miłości. </a:t>
            </a:r>
          </a:p>
          <a:p>
            <a:pPr>
              <a:buFontTx/>
              <a:buNone/>
            </a:pPr>
            <a:endParaRPr lang="pl-PL" sz="1500">
              <a:latin typeface="Tahoma" pitchFamily="34" charset="0"/>
            </a:endParaRPr>
          </a:p>
          <a:p>
            <a:pPr>
              <a:buFontTx/>
              <a:buNone/>
            </a:pPr>
            <a:endParaRPr lang="pl-PL" sz="1500">
              <a:latin typeface="Tahoma" pitchFamily="34" charset="0"/>
            </a:endParaRPr>
          </a:p>
          <a:p>
            <a:endParaRPr lang="pl-PL" sz="1500">
              <a:latin typeface="Tahoma" pitchFamily="34" charset="0"/>
            </a:endParaRPr>
          </a:p>
        </p:txBody>
      </p:sp>
      <p:pic>
        <p:nvPicPr>
          <p:cNvPr id="5124" name="Picture 4" descr="Caritas_nowe_logo_CMYK-male"/>
          <p:cNvPicPr>
            <a:picLocks noChangeAspect="1" noChangeArrowheads="1"/>
          </p:cNvPicPr>
          <p:nvPr/>
        </p:nvPicPr>
        <p:blipFill>
          <a:blip r:embed="rId2"/>
          <a:srcRect/>
          <a:stretch>
            <a:fillRect/>
          </a:stretch>
        </p:blipFill>
        <p:spPr bwMode="auto">
          <a:xfrm>
            <a:off x="4500563" y="5734050"/>
            <a:ext cx="804862" cy="10033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pl-PL" sz="2800" b="1">
                <a:solidFill>
                  <a:srgbClr val="FF0000"/>
                </a:solidFill>
                <a:latin typeface="Tahoma" pitchFamily="34" charset="0"/>
              </a:rPr>
              <a:t>ZADANIA OPIEKUNA SKC</a:t>
            </a:r>
          </a:p>
        </p:txBody>
      </p:sp>
      <p:sp>
        <p:nvSpPr>
          <p:cNvPr id="12291" name="Rectangle 3"/>
          <p:cNvSpPr>
            <a:spLocks noGrp="1" noChangeArrowheads="1"/>
          </p:cNvSpPr>
          <p:nvPr>
            <p:ph type="body" idx="1"/>
          </p:nvPr>
        </p:nvSpPr>
        <p:spPr>
          <a:xfrm>
            <a:off x="457200" y="1412875"/>
            <a:ext cx="8229600" cy="4713288"/>
          </a:xfrm>
        </p:spPr>
        <p:txBody>
          <a:bodyPr/>
          <a:lstStyle/>
          <a:p>
            <a:pPr>
              <a:lnSpc>
                <a:spcPct val="80000"/>
              </a:lnSpc>
            </a:pPr>
            <a:r>
              <a:rPr lang="pl-PL" sz="1300">
                <a:latin typeface="Tahoma" pitchFamily="34" charset="0"/>
              </a:rPr>
              <a:t>Organizacyjne:</a:t>
            </a:r>
          </a:p>
          <a:p>
            <a:pPr>
              <a:lnSpc>
                <a:spcPct val="80000"/>
              </a:lnSpc>
              <a:buFontTx/>
              <a:buNone/>
            </a:pPr>
            <a:r>
              <a:rPr lang="pl-PL" sz="1300">
                <a:latin typeface="Tahoma" pitchFamily="34" charset="0"/>
              </a:rPr>
              <a:t>	- realizacja programu SKC</a:t>
            </a:r>
          </a:p>
          <a:p>
            <a:pPr>
              <a:lnSpc>
                <a:spcPct val="80000"/>
              </a:lnSpc>
              <a:buFontTx/>
              <a:buNone/>
            </a:pPr>
            <a:r>
              <a:rPr lang="pl-PL" sz="1300">
                <a:latin typeface="Tahoma" pitchFamily="34" charset="0"/>
              </a:rPr>
              <a:t>	- formalności założycielskie</a:t>
            </a:r>
          </a:p>
          <a:p>
            <a:pPr>
              <a:lnSpc>
                <a:spcPct val="80000"/>
              </a:lnSpc>
              <a:buFontTx/>
              <a:buNone/>
            </a:pPr>
            <a:r>
              <a:rPr lang="pl-PL" sz="1300">
                <a:latin typeface="Tahoma" pitchFamily="34" charset="0"/>
              </a:rPr>
              <a:t>	- zapoznanie z regulaminem i wdrażanie go w struktury SKC</a:t>
            </a:r>
          </a:p>
          <a:p>
            <a:pPr>
              <a:lnSpc>
                <a:spcPct val="80000"/>
              </a:lnSpc>
              <a:buFontTx/>
              <a:buNone/>
            </a:pPr>
            <a:r>
              <a:rPr lang="pl-PL" sz="1300">
                <a:latin typeface="Tahoma" pitchFamily="34" charset="0"/>
              </a:rPr>
              <a:t>	- przeprowadzenie wyboru Zarządu Koła i ustalenie stałych terminów spotkań</a:t>
            </a:r>
          </a:p>
          <a:p>
            <a:pPr>
              <a:lnSpc>
                <a:spcPct val="80000"/>
              </a:lnSpc>
              <a:buFontTx/>
              <a:buNone/>
            </a:pPr>
            <a:r>
              <a:rPr lang="pl-PL" sz="1300">
                <a:latin typeface="Tahoma" pitchFamily="34" charset="0"/>
              </a:rPr>
              <a:t>	- planowanie wraz z Zarządem działalności Koła</a:t>
            </a:r>
          </a:p>
          <a:p>
            <a:pPr>
              <a:lnSpc>
                <a:spcPct val="80000"/>
              </a:lnSpc>
              <a:buFontTx/>
              <a:buNone/>
            </a:pPr>
            <a:r>
              <a:rPr lang="pl-PL" sz="1300">
                <a:latin typeface="Tahoma" pitchFamily="34" charset="0"/>
              </a:rPr>
              <a:t>	- kontakt z dyrektorem szkoły</a:t>
            </a:r>
          </a:p>
          <a:p>
            <a:pPr>
              <a:lnSpc>
                <a:spcPct val="80000"/>
              </a:lnSpc>
              <a:buFontTx/>
              <a:buNone/>
            </a:pPr>
            <a:r>
              <a:rPr lang="pl-PL" sz="1300">
                <a:latin typeface="Tahoma" pitchFamily="34" charset="0"/>
              </a:rPr>
              <a:t>	- przydział zadań i czuwanie nad ich realizacją</a:t>
            </a:r>
          </a:p>
          <a:p>
            <a:pPr>
              <a:lnSpc>
                <a:spcPct val="80000"/>
              </a:lnSpc>
              <a:buFontTx/>
              <a:buNone/>
            </a:pPr>
            <a:r>
              <a:rPr lang="pl-PL" sz="1300">
                <a:latin typeface="Tahoma" pitchFamily="34" charset="0"/>
              </a:rPr>
              <a:t>	- kontakt z asystentem kościelnym lub inną osobą wypełniającą jego zadania, np. koordynatorem wolontariatu lub opiekunem</a:t>
            </a:r>
          </a:p>
          <a:p>
            <a:pPr>
              <a:lnSpc>
                <a:spcPct val="80000"/>
              </a:lnSpc>
              <a:buFontTx/>
              <a:buNone/>
            </a:pPr>
            <a:r>
              <a:rPr lang="pl-PL" sz="1300">
                <a:latin typeface="Tahoma" pitchFamily="34" charset="0"/>
              </a:rPr>
              <a:t>	- troska o sprawny przepływ informacji</a:t>
            </a:r>
          </a:p>
          <a:p>
            <a:pPr>
              <a:lnSpc>
                <a:spcPct val="80000"/>
              </a:lnSpc>
              <a:buFontTx/>
              <a:buNone/>
            </a:pPr>
            <a:r>
              <a:rPr lang="pl-PL" sz="1300">
                <a:latin typeface="Tahoma" pitchFamily="34" charset="0"/>
              </a:rPr>
              <a:t>	- czuwanie nad prowadzeniem kroniki</a:t>
            </a:r>
          </a:p>
          <a:p>
            <a:pPr>
              <a:lnSpc>
                <a:spcPct val="80000"/>
              </a:lnSpc>
              <a:buFontTx/>
              <a:buNone/>
            </a:pPr>
            <a:r>
              <a:rPr lang="pl-PL" sz="1300">
                <a:latin typeface="Tahoma" pitchFamily="34" charset="0"/>
              </a:rPr>
              <a:t>	- kontrola rozliczania pieniędzy i innych dóbr przekazywanych ubogim</a:t>
            </a:r>
          </a:p>
          <a:p>
            <a:pPr>
              <a:lnSpc>
                <a:spcPct val="80000"/>
              </a:lnSpc>
              <a:buFontTx/>
              <a:buNone/>
            </a:pPr>
            <a:r>
              <a:rPr lang="pl-PL" sz="1300">
                <a:latin typeface="Tahoma" pitchFamily="34" charset="0"/>
              </a:rPr>
              <a:t>	- współpraca z Caritas diecezjalną</a:t>
            </a:r>
          </a:p>
          <a:p>
            <a:pPr>
              <a:lnSpc>
                <a:spcPct val="80000"/>
              </a:lnSpc>
            </a:pPr>
            <a:r>
              <a:rPr lang="pl-PL" sz="1300">
                <a:latin typeface="Tahoma" pitchFamily="34" charset="0"/>
              </a:rPr>
              <a:t>Wychowawcze:</a:t>
            </a:r>
          </a:p>
          <a:p>
            <a:pPr>
              <a:lnSpc>
                <a:spcPct val="80000"/>
              </a:lnSpc>
              <a:buFontTx/>
              <a:buNone/>
            </a:pPr>
            <a:r>
              <a:rPr lang="pl-PL" sz="1300">
                <a:latin typeface="Tahoma" pitchFamily="34" charset="0"/>
              </a:rPr>
              <a:t>	- wychowywane członków SKC w duchu miłości bliźniego</a:t>
            </a:r>
          </a:p>
          <a:p>
            <a:pPr>
              <a:lnSpc>
                <a:spcPct val="80000"/>
              </a:lnSpc>
              <a:buFontTx/>
              <a:buNone/>
            </a:pPr>
            <a:r>
              <a:rPr lang="pl-PL" sz="1300">
                <a:latin typeface="Tahoma" pitchFamily="34" charset="0"/>
              </a:rPr>
              <a:t>	- integracja grupy poprzez regularne spotkania i udział w imprezach zewnętrznych </a:t>
            </a:r>
          </a:p>
          <a:p>
            <a:pPr>
              <a:lnSpc>
                <a:spcPct val="80000"/>
              </a:lnSpc>
              <a:buFontTx/>
              <a:buNone/>
            </a:pPr>
            <a:r>
              <a:rPr lang="pl-PL" sz="1300">
                <a:latin typeface="Tahoma" pitchFamily="34" charset="0"/>
              </a:rPr>
              <a:t>	- uwrażliwianie na potrzeby innych</a:t>
            </a:r>
          </a:p>
          <a:p>
            <a:pPr>
              <a:lnSpc>
                <a:spcPct val="80000"/>
              </a:lnSpc>
              <a:buFontTx/>
              <a:buNone/>
            </a:pPr>
            <a:r>
              <a:rPr lang="pl-PL" sz="1300">
                <a:latin typeface="Tahoma" pitchFamily="34" charset="0"/>
              </a:rPr>
              <a:t>	- zaszczepianie i pogłębianie idei wolontariatu jako świadomej, dobrowolnej i bezpłatnej działalności na rzecz innych</a:t>
            </a:r>
          </a:p>
          <a:p>
            <a:pPr>
              <a:lnSpc>
                <a:spcPct val="80000"/>
              </a:lnSpc>
              <a:buFontTx/>
              <a:buNone/>
            </a:pPr>
            <a:r>
              <a:rPr lang="pl-PL" sz="1300">
                <a:latin typeface="Tahoma" pitchFamily="34" charset="0"/>
              </a:rPr>
              <a:t>	- troska o rozwój osobowości członka SKC</a:t>
            </a:r>
          </a:p>
          <a:p>
            <a:pPr>
              <a:lnSpc>
                <a:spcPct val="80000"/>
              </a:lnSpc>
              <a:buFontTx/>
              <a:buNone/>
            </a:pPr>
            <a:r>
              <a:rPr lang="pl-PL" sz="1300">
                <a:latin typeface="Tahoma" pitchFamily="34" charset="0"/>
              </a:rPr>
              <a:t>	- inspirowanie do osiągania coraz lepszych wyników w nauce</a:t>
            </a:r>
          </a:p>
          <a:p>
            <a:pPr>
              <a:lnSpc>
                <a:spcPct val="80000"/>
              </a:lnSpc>
            </a:pPr>
            <a:endParaRPr lang="pl-PL" sz="1300">
              <a:latin typeface="Tahoma" pitchFamily="34" charset="0"/>
            </a:endParaRPr>
          </a:p>
        </p:txBody>
      </p:sp>
      <p:pic>
        <p:nvPicPr>
          <p:cNvPr id="12292" name="Picture 4" descr="Caritas_nowe_logo_CMYK-male"/>
          <p:cNvPicPr>
            <a:picLocks noChangeAspect="1" noChangeArrowheads="1"/>
          </p:cNvPicPr>
          <p:nvPr/>
        </p:nvPicPr>
        <p:blipFill>
          <a:blip r:embed="rId2"/>
          <a:srcRect/>
          <a:stretch>
            <a:fillRect/>
          </a:stretch>
        </p:blipFill>
        <p:spPr bwMode="auto">
          <a:xfrm>
            <a:off x="4356100" y="5734050"/>
            <a:ext cx="804863" cy="10033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pl-PL" sz="2800" b="1">
                <a:solidFill>
                  <a:srgbClr val="FF0000"/>
                </a:solidFill>
                <a:latin typeface="Tahoma" pitchFamily="34" charset="0"/>
              </a:rPr>
              <a:t>ZADANIA ASYSTENTA KOŚCIELNEGO</a:t>
            </a:r>
          </a:p>
        </p:txBody>
      </p:sp>
      <p:sp>
        <p:nvSpPr>
          <p:cNvPr id="13315" name="Rectangle 3"/>
          <p:cNvSpPr>
            <a:spLocks noGrp="1" noChangeArrowheads="1"/>
          </p:cNvSpPr>
          <p:nvPr>
            <p:ph type="body" idx="1"/>
          </p:nvPr>
        </p:nvSpPr>
        <p:spPr/>
        <p:txBody>
          <a:bodyPr/>
          <a:lstStyle/>
          <a:p>
            <a:pPr>
              <a:lnSpc>
                <a:spcPct val="90000"/>
              </a:lnSpc>
            </a:pPr>
            <a:r>
              <a:rPr lang="pl-PL" sz="2000">
                <a:latin typeface="Tahoma" pitchFamily="34" charset="0"/>
              </a:rPr>
              <a:t>Kształtowanie osobowości wolontariuszy w duchu chrześcijańskim (pomoc w głębszym zrozumieniu, pogłębieniu i szerzeniu nauki o Miłosierdziu Bożym)</a:t>
            </a:r>
          </a:p>
          <a:p>
            <a:pPr>
              <a:lnSpc>
                <a:spcPct val="90000"/>
              </a:lnSpc>
            </a:pPr>
            <a:r>
              <a:rPr lang="pl-PL" sz="2000">
                <a:latin typeface="Tahoma" pitchFamily="34" charset="0"/>
              </a:rPr>
              <a:t>Troska o rozwój kultu Miłosierdzia Bożego</a:t>
            </a:r>
          </a:p>
          <a:p>
            <a:pPr>
              <a:lnSpc>
                <a:spcPct val="90000"/>
              </a:lnSpc>
            </a:pPr>
            <a:r>
              <a:rPr lang="pl-PL" sz="2000">
                <a:latin typeface="Tahoma" pitchFamily="34" charset="0"/>
              </a:rPr>
              <a:t>Krzewienie czynnej miłości bliźniego</a:t>
            </a:r>
          </a:p>
          <a:p>
            <a:pPr>
              <a:lnSpc>
                <a:spcPct val="90000"/>
              </a:lnSpc>
            </a:pPr>
            <a:r>
              <a:rPr lang="pl-PL" sz="2000">
                <a:latin typeface="Tahoma" pitchFamily="34" charset="0"/>
              </a:rPr>
              <a:t>Formacja i integracja grupy poprzez dni skupienia i rekolekcje</a:t>
            </a:r>
          </a:p>
          <a:p>
            <a:pPr>
              <a:lnSpc>
                <a:spcPct val="90000"/>
              </a:lnSpc>
            </a:pPr>
            <a:r>
              <a:rPr lang="pl-PL" sz="2000">
                <a:latin typeface="Tahoma" pitchFamily="34" charset="0"/>
              </a:rPr>
              <a:t>Inspirowanie do podejmowania działań na rzecz środowiska lokalnego</a:t>
            </a:r>
          </a:p>
          <a:p>
            <a:pPr>
              <a:lnSpc>
                <a:spcPct val="90000"/>
              </a:lnSpc>
            </a:pPr>
            <a:r>
              <a:rPr lang="pl-PL" sz="2000">
                <a:latin typeface="Tahoma" pitchFamily="34" charset="0"/>
              </a:rPr>
              <a:t>Pomoc w wyborze patrona</a:t>
            </a:r>
          </a:p>
          <a:p>
            <a:pPr>
              <a:lnSpc>
                <a:spcPct val="90000"/>
              </a:lnSpc>
            </a:pPr>
            <a:r>
              <a:rPr lang="pl-PL" sz="2000">
                <a:latin typeface="Tahoma" pitchFamily="34" charset="0"/>
              </a:rPr>
              <a:t>Angażowanie członków SKC do udziału w liturgii</a:t>
            </a:r>
          </a:p>
        </p:txBody>
      </p:sp>
      <p:pic>
        <p:nvPicPr>
          <p:cNvPr id="13316" name="Picture 4" descr="Caritas_nowe_logo_CMYK-male"/>
          <p:cNvPicPr>
            <a:picLocks noChangeAspect="1" noChangeArrowheads="1"/>
          </p:cNvPicPr>
          <p:nvPr/>
        </p:nvPicPr>
        <p:blipFill>
          <a:blip r:embed="rId2"/>
          <a:srcRect/>
          <a:stretch>
            <a:fillRect/>
          </a:stretch>
        </p:blipFill>
        <p:spPr bwMode="auto">
          <a:xfrm>
            <a:off x="4284663" y="5734050"/>
            <a:ext cx="804862" cy="10033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pl-PL" sz="2800" b="1">
                <a:solidFill>
                  <a:srgbClr val="FF0000"/>
                </a:solidFill>
                <a:latin typeface="Tahoma" pitchFamily="34" charset="0"/>
              </a:rPr>
              <a:t>CELE SKC</a:t>
            </a:r>
          </a:p>
        </p:txBody>
      </p:sp>
      <p:sp>
        <p:nvSpPr>
          <p:cNvPr id="14339" name="Rectangle 3"/>
          <p:cNvSpPr>
            <a:spLocks noGrp="1" noChangeArrowheads="1"/>
          </p:cNvSpPr>
          <p:nvPr>
            <p:ph type="body" idx="1"/>
          </p:nvPr>
        </p:nvSpPr>
        <p:spPr>
          <a:xfrm>
            <a:off x="457200" y="1412875"/>
            <a:ext cx="8229600" cy="4713288"/>
          </a:xfrm>
        </p:spPr>
        <p:txBody>
          <a:bodyPr/>
          <a:lstStyle/>
          <a:p>
            <a:pPr>
              <a:lnSpc>
                <a:spcPct val="80000"/>
              </a:lnSpc>
            </a:pPr>
            <a:r>
              <a:rPr lang="pl-PL" sz="1500">
                <a:latin typeface="Tahoma" pitchFamily="34" charset="0"/>
              </a:rPr>
              <a:t>Na płaszczyźnie formacji charytatywnej:</a:t>
            </a:r>
          </a:p>
          <a:p>
            <a:pPr>
              <a:lnSpc>
                <a:spcPct val="80000"/>
              </a:lnSpc>
              <a:buFontTx/>
              <a:buNone/>
            </a:pPr>
            <a:r>
              <a:rPr lang="pl-PL" sz="1500">
                <a:latin typeface="Tahoma" pitchFamily="34" charset="0"/>
              </a:rPr>
              <a:t>	- uwrażliwienie na różne obszary ludzkiej biedy i krzewinie ducha czynnej miłości bliźniego</a:t>
            </a:r>
          </a:p>
          <a:p>
            <a:pPr>
              <a:lnSpc>
                <a:spcPct val="80000"/>
              </a:lnSpc>
              <a:buFontTx/>
              <a:buNone/>
            </a:pPr>
            <a:r>
              <a:rPr lang="pl-PL" sz="1500">
                <a:latin typeface="Tahoma" pitchFamily="34" charset="0"/>
              </a:rPr>
              <a:t>	- troska o podnoszenie kwalifikacji do niesienia pomocy innym</a:t>
            </a:r>
          </a:p>
          <a:p>
            <a:pPr>
              <a:lnSpc>
                <a:spcPct val="80000"/>
              </a:lnSpc>
              <a:buFontTx/>
              <a:buNone/>
            </a:pPr>
            <a:r>
              <a:rPr lang="pl-PL" sz="1500">
                <a:latin typeface="Tahoma" pitchFamily="34" charset="0"/>
              </a:rPr>
              <a:t>	- stwarzanie atmosfery mobilizującej do wymagania od siebie i do pracy nad sobą, kształtowanie osobowości i dążenie do wszechstronnego rozwoju młodego człowieka i odpowiedzialności za kościół i ojczyznę</a:t>
            </a:r>
          </a:p>
          <a:p>
            <a:pPr>
              <a:lnSpc>
                <a:spcPct val="80000"/>
              </a:lnSpc>
              <a:buFontTx/>
              <a:buNone/>
            </a:pPr>
            <a:r>
              <a:rPr lang="pl-PL" sz="1500">
                <a:latin typeface="Tahoma" pitchFamily="34" charset="0"/>
              </a:rPr>
              <a:t>	- coraz większe zrozumienie i pogłębienie nauki Jezusa Chrystusa przede wszystkim o Miłosierdziu Bożym oraz jej szerzenie</a:t>
            </a:r>
          </a:p>
          <a:p>
            <a:pPr>
              <a:lnSpc>
                <a:spcPct val="80000"/>
              </a:lnSpc>
              <a:buFontTx/>
              <a:buNone/>
            </a:pPr>
            <a:r>
              <a:rPr lang="pl-PL" sz="1500">
                <a:latin typeface="Tahoma" pitchFamily="34" charset="0"/>
              </a:rPr>
              <a:t>	- kształtowanie formacji charytatywnej poprzez praktyki religijne</a:t>
            </a:r>
          </a:p>
          <a:p>
            <a:pPr>
              <a:lnSpc>
                <a:spcPct val="80000"/>
              </a:lnSpc>
              <a:buFontTx/>
              <a:buNone/>
            </a:pPr>
            <a:endParaRPr lang="pl-PL" sz="1500">
              <a:latin typeface="Tahoma" pitchFamily="34" charset="0"/>
            </a:endParaRPr>
          </a:p>
          <a:p>
            <a:pPr>
              <a:lnSpc>
                <a:spcPct val="80000"/>
              </a:lnSpc>
            </a:pPr>
            <a:r>
              <a:rPr lang="pl-PL" sz="1500">
                <a:latin typeface="Tahoma" pitchFamily="34" charset="0"/>
              </a:rPr>
              <a:t>Na płaszczyźnie działania:</a:t>
            </a:r>
          </a:p>
          <a:p>
            <a:pPr>
              <a:lnSpc>
                <a:spcPct val="80000"/>
              </a:lnSpc>
              <a:buFontTx/>
              <a:buNone/>
            </a:pPr>
            <a:r>
              <a:rPr lang="pl-PL" sz="1500">
                <a:latin typeface="Tahoma" pitchFamily="34" charset="0"/>
              </a:rPr>
              <a:t>	- rozeznawanie konkretnych potrzeb w najbliższym środowisku, szkole, domu, sąsiedztwie oraz organizowanie pomocy</a:t>
            </a:r>
          </a:p>
          <a:p>
            <a:pPr>
              <a:lnSpc>
                <a:spcPct val="80000"/>
              </a:lnSpc>
              <a:buFontTx/>
              <a:buNone/>
            </a:pPr>
            <a:r>
              <a:rPr lang="pl-PL" sz="1500">
                <a:latin typeface="Tahoma" pitchFamily="34" charset="0"/>
              </a:rPr>
              <a:t>	- stała współpraca z Caritas i włączanie się w działania przez nią prowadzone</a:t>
            </a:r>
          </a:p>
          <a:p>
            <a:pPr>
              <a:lnSpc>
                <a:spcPct val="80000"/>
              </a:lnSpc>
              <a:buFontTx/>
              <a:buNone/>
            </a:pPr>
            <a:r>
              <a:rPr lang="pl-PL" sz="1500">
                <a:latin typeface="Tahoma" pitchFamily="34" charset="0"/>
              </a:rPr>
              <a:t>	- współdziałanie z innymi organizacjami młodzieżowymi oraz innymi podmiotami</a:t>
            </a:r>
          </a:p>
          <a:p>
            <a:pPr>
              <a:lnSpc>
                <a:spcPct val="80000"/>
              </a:lnSpc>
              <a:buFontTx/>
              <a:buNone/>
            </a:pPr>
            <a:r>
              <a:rPr lang="pl-PL" sz="1500">
                <a:latin typeface="Tahoma" pitchFamily="34" charset="0"/>
              </a:rPr>
              <a:t>	- współpraca z Parafialnym Zespołem Caritas</a:t>
            </a:r>
          </a:p>
          <a:p>
            <a:pPr>
              <a:lnSpc>
                <a:spcPct val="80000"/>
              </a:lnSpc>
              <a:buFontTx/>
              <a:buNone/>
            </a:pPr>
            <a:endParaRPr lang="pl-PL" sz="1500">
              <a:latin typeface="Tahoma" pitchFamily="34" charset="0"/>
            </a:endParaRPr>
          </a:p>
          <a:p>
            <a:pPr>
              <a:lnSpc>
                <a:spcPct val="80000"/>
              </a:lnSpc>
              <a:buFontTx/>
              <a:buNone/>
            </a:pPr>
            <a:endParaRPr lang="pl-PL" sz="1500">
              <a:latin typeface="Tahoma" pitchFamily="34" charset="0"/>
            </a:endParaRPr>
          </a:p>
          <a:p>
            <a:pPr>
              <a:lnSpc>
                <a:spcPct val="80000"/>
              </a:lnSpc>
              <a:buFontTx/>
              <a:buNone/>
            </a:pPr>
            <a:r>
              <a:rPr lang="pl-PL" sz="1400">
                <a:latin typeface="Tahoma" pitchFamily="34" charset="0"/>
              </a:rPr>
              <a:t>Żródło: </a:t>
            </a:r>
            <a:r>
              <a:rPr lang="pl-PL" sz="1400" i="1">
                <a:latin typeface="Tahoma" pitchFamily="34" charset="0"/>
              </a:rPr>
              <a:t>Podręcznik opiekuna Szkolnego Koła Caritas</a:t>
            </a:r>
            <a:r>
              <a:rPr lang="pl-PL" sz="1400">
                <a:latin typeface="Tahoma" pitchFamily="34" charset="0"/>
              </a:rPr>
              <a:t>, opracowanie redakcyjne: Michał Gaweł</a:t>
            </a:r>
          </a:p>
          <a:p>
            <a:pPr>
              <a:lnSpc>
                <a:spcPct val="80000"/>
              </a:lnSpc>
              <a:buFontTx/>
              <a:buNone/>
            </a:pPr>
            <a:endParaRPr lang="pl-PL" sz="1400">
              <a:latin typeface="Tahoma" pitchFamily="34" charset="0"/>
            </a:endParaRPr>
          </a:p>
          <a:p>
            <a:pPr lvl="1">
              <a:lnSpc>
                <a:spcPct val="80000"/>
              </a:lnSpc>
              <a:buFontTx/>
              <a:buNone/>
            </a:pPr>
            <a:endParaRPr lang="pl-PL" sz="1600">
              <a:latin typeface="Tahoma" pitchFamily="34" charset="0"/>
            </a:endParaRPr>
          </a:p>
        </p:txBody>
      </p:sp>
      <p:pic>
        <p:nvPicPr>
          <p:cNvPr id="14340" name="Picture 4" descr="Caritas_nowe_logo_CMYK-male"/>
          <p:cNvPicPr>
            <a:picLocks noChangeAspect="1" noChangeArrowheads="1"/>
          </p:cNvPicPr>
          <p:nvPr/>
        </p:nvPicPr>
        <p:blipFill>
          <a:blip r:embed="rId2"/>
          <a:srcRect/>
          <a:stretch>
            <a:fillRect/>
          </a:stretch>
        </p:blipFill>
        <p:spPr bwMode="auto">
          <a:xfrm>
            <a:off x="4356100" y="5734050"/>
            <a:ext cx="804863" cy="10033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ojekt domyślny">
      <a:majorFont>
        <a:latin typeface="Arial"/>
        <a:ea typeface=""/>
        <a:cs typeface="Arial"/>
      </a:majorFont>
      <a:minorFont>
        <a:latin typeface="Arial"/>
        <a:ea typeface=""/>
        <a:cs typeface="Arial"/>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TotalTime>
  <Words>443</Words>
  <Application>Microsoft Office PowerPoint</Application>
  <PresentationFormat>Pokaz na ekranie (4:3)</PresentationFormat>
  <Paragraphs>84</Paragraphs>
  <Slides>8</Slides>
  <Notes>1</Notes>
  <HiddenSlides>0</HiddenSlides>
  <MMClips>0</MMClips>
  <ScaleCrop>false</ScaleCrop>
  <HeadingPairs>
    <vt:vector size="8" baseType="variant">
      <vt:variant>
        <vt:lpstr>Używane czcionki</vt:lpstr>
      </vt:variant>
      <vt:variant>
        <vt:i4>2</vt:i4>
      </vt:variant>
      <vt:variant>
        <vt:lpstr>Motyw</vt:lpstr>
      </vt:variant>
      <vt:variant>
        <vt:i4>1</vt:i4>
      </vt:variant>
      <vt:variant>
        <vt:lpstr>Osadzone serwery OLE</vt:lpstr>
      </vt:variant>
      <vt:variant>
        <vt:i4>1</vt:i4>
      </vt:variant>
      <vt:variant>
        <vt:lpstr>Tytuły slajdów</vt:lpstr>
      </vt:variant>
      <vt:variant>
        <vt:i4>8</vt:i4>
      </vt:variant>
    </vt:vector>
  </HeadingPairs>
  <TitlesOfParts>
    <vt:vector size="12" baseType="lpstr">
      <vt:lpstr>Arial</vt:lpstr>
      <vt:lpstr>Tahoma</vt:lpstr>
      <vt:lpstr>Projekt domyślny</vt:lpstr>
      <vt:lpstr>Dokument programu Microsoft Word</vt:lpstr>
      <vt:lpstr>SZKOLNE KOŁO CARITAS</vt:lpstr>
      <vt:lpstr>SZKOLNE KOŁO CARITAS - DEFINICJA</vt:lpstr>
      <vt:lpstr>W JAKI SPOSÓB POWOŁAĆ SZKOLNE KOŁO CARITAS?</vt:lpstr>
      <vt:lpstr>STRUKTURA SKC</vt:lpstr>
      <vt:lpstr>KTO MOŻE BYĆ CZŁONKIEM SKC?</vt:lpstr>
      <vt:lpstr>ZADANIA OPIEKUNA SKC</vt:lpstr>
      <vt:lpstr>ZADANIA ASYSTENTA KOŚCIELNEGO</vt:lpstr>
      <vt:lpstr>CELE SKC</vt:lpstr>
    </vt:vector>
  </TitlesOfParts>
  <Company>Caritas Polska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SZKOLNE KOŁO CARITAS</dc:title>
  <dc:creator>ja</dc:creator>
  <cp:lastModifiedBy>ja</cp:lastModifiedBy>
  <cp:revision>19</cp:revision>
  <dcterms:created xsi:type="dcterms:W3CDTF">2015-05-05T08:54:10Z</dcterms:created>
  <dcterms:modified xsi:type="dcterms:W3CDTF">2016-08-25T09:29:08Z</dcterms:modified>
</cp:coreProperties>
</file>